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60" r:id="rId5"/>
    <p:sldId id="261" r:id="rId6"/>
    <p:sldId id="262" r:id="rId7"/>
    <p:sldId id="263" r:id="rId8"/>
    <p:sldId id="264" r:id="rId9"/>
    <p:sldId id="259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FFCC"/>
    <a:srgbClr val="FF9900"/>
    <a:srgbClr val="FF3399"/>
    <a:srgbClr val="6666FF"/>
    <a:srgbClr val="FFFFFF"/>
    <a:srgbClr val="FF0000"/>
    <a:srgbClr val="FFCCFF"/>
    <a:srgbClr val="FFCC00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5" autoAdjust="0"/>
    <p:restoredTop sz="94619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E97E4-56AC-4A74-8901-5DA1FCF16F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B48BB-951B-406A-ACE0-5F721665AB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9121C-ECC0-4905-B23D-D27F97DD6E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595DF-210C-4F27-81BB-683E2AA0A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8219C-DD6C-430D-89BC-CD6BDFB23B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71071-E23E-4F10-A8FE-61856F2FC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23A5-80FC-44C2-838E-512F52BF9D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DEC52-A1B6-413E-A462-53F00B3C39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DEB3A-61FC-41CA-ACD4-D004045D3A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47BBA-2576-4B9A-ACAF-95A53B4EEC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6827C-4DA3-4D63-B688-AD00408276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518AB-FCAE-44AA-9839-6B5E6113B2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>
              <a:defRPr/>
            </a:pPr>
            <a:fld id="{1C55075F-2B68-422A-8292-E8535112B1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1542" y="0"/>
            <a:ext cx="8012458" cy="6848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214290"/>
            <a:ext cx="750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357166"/>
            <a:ext cx="76438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Как отнесутся к предложению о заключении мира вчерашние союзники?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2786058"/>
            <a:ext cx="66437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Согласится ли Германия на подписание мира?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57290" y="5143512"/>
            <a:ext cx="7143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Каким будет этот мир для России???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6"/>
          <p:cNvSpPr>
            <a:spLocks noChangeArrowheads="1" noChangeShapeType="1" noTextEdit="1"/>
          </p:cNvSpPr>
          <p:nvPr/>
        </p:nvSpPr>
        <p:spPr bwMode="auto">
          <a:xfrm>
            <a:off x="6629400" y="5581650"/>
            <a:ext cx="2590800" cy="1123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История 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России</a:t>
            </a:r>
          </a:p>
        </p:txBody>
      </p:sp>
      <p:sp>
        <p:nvSpPr>
          <p:cNvPr id="2051" name="WordArt 7"/>
          <p:cNvSpPr>
            <a:spLocks noChangeArrowheads="1" noChangeShapeType="1" noTextEdit="1"/>
          </p:cNvSpPr>
          <p:nvPr/>
        </p:nvSpPr>
        <p:spPr bwMode="auto">
          <a:xfrm>
            <a:off x="3276600" y="5695950"/>
            <a:ext cx="1981200" cy="895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XX </a:t>
            </a:r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век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4414" y="1142984"/>
            <a:ext cx="72152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>
                <a:solidFill>
                  <a:srgbClr val="660033"/>
                </a:solidFill>
                <a:latin typeface="Arial Black" pitchFamily="34" charset="0"/>
              </a:rPr>
              <a:t>Брестский мир </a:t>
            </a:r>
          </a:p>
          <a:p>
            <a:pPr algn="ctr"/>
            <a:r>
              <a:rPr lang="ru-RU" sz="7200" dirty="0" smtClean="0">
                <a:solidFill>
                  <a:srgbClr val="660033"/>
                </a:solidFill>
                <a:latin typeface="Arial Black" pitchFamily="34" charset="0"/>
              </a:rPr>
              <a:t>и его последствия</a:t>
            </a:r>
            <a:endParaRPr lang="ru-RU" sz="7200" dirty="0">
              <a:solidFill>
                <a:srgbClr val="660033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8795" y="0"/>
            <a:ext cx="9192795" cy="592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500166" y="6072206"/>
            <a:ext cx="8929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Делегация Центральных держав в </a:t>
            </a:r>
            <a:r>
              <a:rPr lang="ru-RU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Брест-Литовске</a:t>
            </a:r>
            <a:r>
              <a:rPr lang="ru-RU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142976" y="0"/>
            <a:ext cx="800102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В. И. Ленин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0"/>
            <a:ext cx="2663053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2285992"/>
            <a:ext cx="2214578" cy="3328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72198" y="1428736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Н.И. Бухарин</a:t>
            </a:r>
            <a:endParaRPr lang="ru-RU" dirty="0"/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3214954"/>
            <a:ext cx="2214578" cy="3317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214810" y="5929330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Л.Д. Троцкий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500562" y="3286124"/>
            <a:ext cx="5000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0" dirty="0" smtClean="0">
                <a:solidFill>
                  <a:srgbClr val="C00000"/>
                </a:solidFill>
              </a:rPr>
              <a:t>?</a:t>
            </a:r>
            <a:endParaRPr lang="ru-RU" sz="15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908050"/>
          </a:xfrm>
        </p:spPr>
        <p:txBody>
          <a:bodyPr/>
          <a:lstStyle/>
          <a:p>
            <a:r>
              <a:rPr lang="ru-RU">
                <a:solidFill>
                  <a:srgbClr val="66FF33"/>
                </a:solidFill>
              </a:rPr>
              <a:t>Дебаты о мире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0728"/>
            <a:ext cx="8686800" cy="511527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/>
              <a:t>                     </a:t>
            </a:r>
            <a:r>
              <a:rPr lang="ru-RU" sz="2800" dirty="0">
                <a:solidFill>
                  <a:schemeClr val="folHlink"/>
                </a:solidFill>
              </a:rPr>
              <a:t>ПОЗИЦИИ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/>
              <a:t>                                          «Левые коммунисты»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/>
              <a:t>                                                  </a:t>
            </a:r>
            <a:r>
              <a:rPr lang="ru-RU" sz="2800" dirty="0" err="1"/>
              <a:t>Н.А.Бухарин</a:t>
            </a:r>
            <a:r>
              <a:rPr lang="ru-RU" sz="2800" dirty="0"/>
              <a:t>     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8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/>
              <a:t>                                     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/>
              <a:t>                                              </a:t>
            </a:r>
            <a:r>
              <a:rPr lang="ru-RU" sz="2800" dirty="0" smtClean="0">
                <a:solidFill>
                  <a:schemeClr val="bg1"/>
                </a:solidFill>
              </a:rPr>
              <a:t>против мира</a:t>
            </a:r>
            <a:r>
              <a:rPr lang="ru-RU" sz="2800" dirty="0">
                <a:solidFill>
                  <a:schemeClr val="bg1"/>
                </a:solidFill>
              </a:rPr>
              <a:t>, за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                                      </a:t>
            </a:r>
            <a:r>
              <a:rPr lang="ru-RU" sz="2800" dirty="0" smtClean="0">
                <a:solidFill>
                  <a:schemeClr val="bg1"/>
                </a:solidFill>
              </a:rPr>
              <a:t>     революционную войну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7172" name="Picture 4" descr="Бухар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544763" cy="599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605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3662"/>
          </a:xfrm>
        </p:spPr>
        <p:txBody>
          <a:bodyPr/>
          <a:lstStyle/>
          <a:p>
            <a:r>
              <a:rPr lang="ru-RU" sz="4000" dirty="0" smtClean="0"/>
              <a:t>  </a:t>
            </a:r>
            <a:endParaRPr lang="ru-RU" sz="40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6911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                                    </a:t>
            </a:r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dirty="0"/>
              <a:t>                                     Троцкий Л.Д.</a:t>
            </a:r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dirty="0"/>
              <a:t>                                     </a:t>
            </a:r>
            <a:r>
              <a:rPr lang="ru-RU" dirty="0">
                <a:solidFill>
                  <a:schemeClr val="bg1"/>
                </a:solidFill>
              </a:rPr>
              <a:t>«Ни мира, ни</a:t>
            </a:r>
          </a:p>
          <a:p>
            <a:pPr>
              <a:buFont typeface="Wingdings" pitchFamily="2" charset="2"/>
              <a:buNone/>
            </a:pPr>
            <a:r>
              <a:rPr lang="ru-RU" dirty="0">
                <a:solidFill>
                  <a:schemeClr val="bg1"/>
                </a:solidFill>
              </a:rPr>
              <a:t>                                     войны, а армию -</a:t>
            </a:r>
          </a:p>
          <a:p>
            <a:pPr>
              <a:buFont typeface="Wingdings" pitchFamily="2" charset="2"/>
              <a:buNone/>
            </a:pPr>
            <a:r>
              <a:rPr lang="ru-RU" dirty="0">
                <a:solidFill>
                  <a:schemeClr val="bg1"/>
                </a:solidFill>
              </a:rPr>
              <a:t>                                     распустить»</a:t>
            </a:r>
          </a:p>
        </p:txBody>
      </p:sp>
      <p:pic>
        <p:nvPicPr>
          <p:cNvPr id="8196" name="Picture 4" descr="Троцк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3539525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025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9850"/>
          </a:xfrm>
        </p:spPr>
        <p:txBody>
          <a:bodyPr/>
          <a:lstStyle/>
          <a:p>
            <a:endParaRPr lang="ru-RU" sz="40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960" y="957525"/>
            <a:ext cx="4896544" cy="56911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Ленин В.И.</a:t>
            </a:r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dirty="0">
                <a:solidFill>
                  <a:schemeClr val="bg1"/>
                </a:solidFill>
              </a:rPr>
              <a:t>«мир любой ценой.</a:t>
            </a:r>
          </a:p>
          <a:p>
            <a:pPr>
              <a:buFont typeface="Wingdings" pitchFamily="2" charset="2"/>
              <a:buNone/>
            </a:pPr>
            <a:r>
              <a:rPr lang="ru-RU" dirty="0" smtClean="0">
                <a:solidFill>
                  <a:schemeClr val="bg1"/>
                </a:solidFill>
              </a:rPr>
              <a:t>Переговоры Затягивать</a:t>
            </a:r>
            <a:r>
              <a:rPr lang="ru-RU" dirty="0">
                <a:solidFill>
                  <a:schemeClr val="bg1"/>
                </a:solidFill>
              </a:rPr>
              <a:t>. В </a:t>
            </a:r>
            <a:r>
              <a:rPr lang="ru-RU" dirty="0" smtClean="0">
                <a:solidFill>
                  <a:schemeClr val="bg1"/>
                </a:solidFill>
              </a:rPr>
              <a:t>случае предъявления</a:t>
            </a:r>
            <a:endParaRPr lang="ru-RU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ru-RU" dirty="0">
                <a:solidFill>
                  <a:schemeClr val="bg1"/>
                </a:solidFill>
              </a:rPr>
              <a:t>ультиматума - </a:t>
            </a:r>
            <a:r>
              <a:rPr lang="ru-RU" dirty="0" smtClean="0">
                <a:solidFill>
                  <a:schemeClr val="bg1"/>
                </a:solidFill>
              </a:rPr>
              <a:t>принять </a:t>
            </a:r>
            <a:r>
              <a:rPr lang="ru-RU" dirty="0">
                <a:solidFill>
                  <a:schemeClr val="bg1"/>
                </a:solidFill>
              </a:rPr>
              <a:t>его»</a:t>
            </a:r>
          </a:p>
        </p:txBody>
      </p:sp>
      <p:pic>
        <p:nvPicPr>
          <p:cNvPr id="9220" name="Picture 4" descr="lenin19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3664645" cy="499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495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0"/>
            <a:ext cx="4486458" cy="6968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Последствия Брестского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</a:rPr>
              <a:t>Унижение для России, способствовал началу Гражданской войны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</a:rPr>
              <a:t> начало формирования белого движения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</a:rPr>
              <a:t> интервенция стран Антанты на территории России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6"/>
                </a:solidFill>
              </a:rPr>
              <a:t>Ухудшение  экономики России</a:t>
            </a:r>
          </a:p>
          <a:p>
            <a:pPr>
              <a:buFont typeface="Wingdings" pitchFamily="2" charset="2"/>
              <a:buChar char="ü"/>
            </a:pP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. </a:t>
            </a:r>
            <a:r>
              <a:rPr lang="ru-RU" sz="3200" b="1" i="1" dirty="0" smtClean="0"/>
              <a:t>Политика партии большевиков весной и летом 1918 г.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u="sng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</a:rPr>
              <a:t> Перенос столицы  из Петрограда в  Москву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</a:rPr>
              <a:t> Создание комитетов бедноты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</a:rPr>
              <a:t> 1918 год-принятие новой Конституции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</a:rPr>
              <a:t> расцвет красного террора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chemeClr val="accent2"/>
                </a:solidFill>
              </a:rPr>
              <a:t>РСДРП переименовывается в РКП(б)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400" dirty="0" smtClean="0"/>
              <a:t>Обведите кружком верный ответ.</a:t>
            </a:r>
          </a:p>
          <a:p>
            <a:r>
              <a:rPr lang="ru-RU" sz="1400" dirty="0" smtClean="0"/>
              <a:t> </a:t>
            </a:r>
          </a:p>
          <a:p>
            <a:r>
              <a:rPr lang="ru-RU" sz="1400" dirty="0" smtClean="0"/>
              <a:t>	</a:t>
            </a:r>
            <a:r>
              <a:rPr lang="ru-RU" sz="2400" b="1" i="1" dirty="0" smtClean="0"/>
              <a:t>Россия потеряла:</a:t>
            </a:r>
            <a:endParaRPr lang="ru-RU" sz="2400" dirty="0" smtClean="0"/>
          </a:p>
          <a:p>
            <a:pPr lvl="0"/>
            <a:r>
              <a:rPr lang="ru-RU" sz="2400" dirty="0" smtClean="0"/>
              <a:t>780 тыс. км</a:t>
            </a:r>
            <a:r>
              <a:rPr lang="ru-RU" sz="2400" baseline="30000" dirty="0" smtClean="0"/>
              <a:t>2 </a:t>
            </a:r>
            <a:endParaRPr lang="ru-RU" sz="2400" dirty="0" smtClean="0"/>
          </a:p>
          <a:p>
            <a:pPr lvl="0"/>
            <a:r>
              <a:rPr lang="ru-RU" sz="2400" dirty="0" smtClean="0"/>
              <a:t>56 млн. человек</a:t>
            </a:r>
          </a:p>
          <a:p>
            <a:pPr lvl="0"/>
            <a:r>
              <a:rPr lang="ru-RU" sz="2400" dirty="0" smtClean="0"/>
              <a:t>40 % промышленных рабочих</a:t>
            </a:r>
          </a:p>
          <a:p>
            <a:pPr lvl="0"/>
            <a:r>
              <a:rPr lang="ru-RU" sz="2400" dirty="0" smtClean="0"/>
              <a:t>Украина, Финляндия, часть Закавказья, Польша, Прибалтика</a:t>
            </a:r>
          </a:p>
          <a:p>
            <a:pPr lvl="0"/>
            <a:r>
              <a:rPr lang="ru-RU" sz="2400" dirty="0" smtClean="0"/>
              <a:t>27 % пашни</a:t>
            </a:r>
          </a:p>
          <a:p>
            <a:pPr lvl="0"/>
            <a:r>
              <a:rPr lang="ru-RU" sz="2400" dirty="0" smtClean="0"/>
              <a:t>Выплатить 6 млрд. марок</a:t>
            </a:r>
          </a:p>
          <a:p>
            <a:pPr lvl="0"/>
            <a:r>
              <a:rPr lang="ru-RU" sz="2400" dirty="0" smtClean="0"/>
              <a:t>27 % железных дорог</a:t>
            </a:r>
          </a:p>
          <a:p>
            <a:pPr lvl="0"/>
            <a:r>
              <a:rPr lang="ru-RU" sz="2400" dirty="0" smtClean="0"/>
              <a:t>75 % металлургии, добычи угля и железной руды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6000" dirty="0" smtClean="0">
                <a:solidFill>
                  <a:srgbClr val="FF0000"/>
                </a:solidFill>
              </a:rPr>
              <a:t>параграф 11, вопросы к параграфу. 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</TotalTime>
  <Words>190</Words>
  <Application>Microsoft Office PowerPoint</Application>
  <PresentationFormat>Экран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Дебаты о мире</vt:lpstr>
      <vt:lpstr>  </vt:lpstr>
      <vt:lpstr>Слайд 8</vt:lpstr>
      <vt:lpstr>Слайд 9</vt:lpstr>
      <vt:lpstr>Последствия Брестского мира</vt:lpstr>
      <vt:lpstr>. Политика партии большевиков весной и летом 1918 г.  </vt:lpstr>
      <vt:lpstr>Закрепление </vt:lpstr>
      <vt:lpstr>Домашнее задание </vt:lpstr>
    </vt:vector>
  </TitlesOfParts>
  <Company>Школа 46 ЮЗАО Москва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Чернов Алксей</dc:creator>
  <cp:lastModifiedBy>user</cp:lastModifiedBy>
  <cp:revision>78</cp:revision>
  <dcterms:created xsi:type="dcterms:W3CDTF">2000-07-12T11:32:57Z</dcterms:created>
  <dcterms:modified xsi:type="dcterms:W3CDTF">2016-09-25T10:35:43Z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314114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